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9419"/>
    <a:srgbClr val="1601E1"/>
    <a:srgbClr val="31F6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8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633A-1DE5-4E72-8084-8889E97BC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D79BE8-0EFE-4C52-9B98-A5E55ED5C0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F0227-E0D1-4176-A10C-78C6A7318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3CEC4-EDA5-49E2-8F16-A2C1971D0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BB0CF-90AB-4C9D-91B2-194865C6C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63975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A273B-9C3F-42BC-8C9A-043D95DD2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86050D-0B65-4B19-B4CD-E641F1BC32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A6DB1-1350-44E2-BCC1-A3583F38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1F754-00B0-42B4-93F2-5E505FC9A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5F333-6478-4617-919D-559033A97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153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42C603-A3AD-47B5-9AF9-6D9994FE51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D140C-1628-474B-83F4-D5C6199850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D88CA4-2082-4A7D-9A7C-D6A139852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A189D-F1B7-4E0C-8CB4-4CB5B2141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75A68-8C71-49A6-A1ED-46D899A7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18787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0E2F4-6DB9-4F80-BC55-5CE983D2F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AF91A-0F6D-43EA-9C4E-212EF130C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B885A-C723-4BA9-B704-9AD7D6EED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FCB17-2876-4438-94EA-D8F5B7B6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CE62B-59EE-4FCB-A390-3BC9FF929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68759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2EED-B2B7-41BA-A9EE-80552A511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C814DB-BDB2-421B-85F0-1A3B154B0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9B4CF-4D9B-4A30-AFEC-76BC0FF54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1347D-9313-449D-BDFB-4B04CDAED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B3A0B-8460-4D40-A8D7-A7B9AEB5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0927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A0FE1-16CB-4970-843E-FD1209717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FB3F9-E16F-4BA3-9BE7-E879269E53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291813-82E8-4ED8-AE01-AD24A5EAE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DDA8-664D-4462-8DB0-5365F6AC0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96447-3718-423C-872A-9A68AA3F5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CF9ED-D3BB-46BF-9F1D-1C8182C86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022211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FAFAC-DD27-4917-AB81-AA2212635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F51C1-9D91-4F24-AABD-D9EC60958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6595C-1BBB-46AD-AF5C-E3BE70ECB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9D2FB9-A42A-48F5-B161-C01A9114B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67019F-E8E3-4AA2-A1AF-E55CA9CD8D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E4DFDB-E2C9-4B04-9092-A507C3FC1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62D132-3354-4FC9-B5EF-CFA57912A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439ABB-34CA-4EBC-9FCE-A56F6D433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08918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3CFFE-115E-4A3E-A56F-F69C2D2B4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5557BE-68CB-43F3-A4CC-2E9A33CEC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EBB818-B70F-4F76-841B-5763E9F89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E7E9A9-B1D4-45CC-BEA3-3FC655BAA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1830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6DE4E-E0B8-4072-84DC-6E08EEE4B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9BD33-095F-48EC-A839-85BC54CE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89A2C-6FCF-404D-99AF-DD3278C63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87965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E1C48-63A7-4C1D-AA0D-42258DAB8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0CDC5-188D-41E0-8B05-96F6E2C26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1B95E1-3BF2-490C-A7F8-66CFA6AF8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878FC2-2909-4AC1-AC5B-AF3A3689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C0C8F-E017-4A13-A500-AB049CAAB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E1BFA-B23C-4C08-A620-96DFE76F0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6866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B5DBF-17C4-4618-AEBA-2B149498B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8E06E5-1160-4104-9B5A-39F8ABBB8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4B7E3D-8D6B-4E3E-A1AF-6410F10624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9AFBD-1299-4D90-8372-5CD761D2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45AD6A-3771-45B9-9504-CC5DCD388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A0AD4C-8C2C-41C8-8B74-F8829BEAE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2971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2E57B3-567D-4040-AB2D-B3D20136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60CFD-5709-4421-8B0E-B036BA1C3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D5A8B-6D31-4F4F-815A-38CA118B11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E5EAD-2861-4CA0-919C-A679DB2F47B4}" type="datetimeFigureOut">
              <a:rPr lang="en-SG" smtClean="0"/>
              <a:t>4/6/2018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073B6-51F9-4A45-AECF-47A15E06C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D368E-CDC1-459C-8667-A81798DEAA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8EF53A-58D9-4329-A627-4E8B1EE3F36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72582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FCD34-B0D0-4704-AF04-887BDAF685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SG" dirty="0"/>
              <a:t>Introducing</a:t>
            </a:r>
            <a:br>
              <a:rPr lang="en-SG" dirty="0"/>
            </a:br>
            <a:r>
              <a:rPr lang="en-SG" sz="13900" dirty="0"/>
              <a:t>PCADMIX</a:t>
            </a: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F9EACF-8E1F-47DE-B87E-E9B8B9A69B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G" sz="2800" dirty="0"/>
              <a:t>MODELLING GENETIC ADMIXTURE</a:t>
            </a:r>
          </a:p>
          <a:p>
            <a:r>
              <a:rPr lang="en-SG" dirty="0"/>
              <a:t>USING </a:t>
            </a:r>
            <a:r>
              <a:rPr lang="en-SG" b="1" dirty="0"/>
              <a:t>PCA COORDINATES </a:t>
            </a:r>
            <a:r>
              <a:rPr lang="en-SG" dirty="0"/>
              <a:t>with </a:t>
            </a:r>
            <a:r>
              <a:rPr lang="en-SG" b="1" dirty="0"/>
              <a:t>PYTHON</a:t>
            </a:r>
            <a:r>
              <a:rPr lang="en-SG" dirty="0"/>
              <a:t> </a:t>
            </a:r>
          </a:p>
          <a:p>
            <a:r>
              <a:rPr lang="en-SG" dirty="0"/>
              <a:t>&amp; </a:t>
            </a:r>
            <a:r>
              <a:rPr lang="en-SG" b="1" dirty="0"/>
              <a:t>CVXOPT</a:t>
            </a:r>
          </a:p>
        </p:txBody>
      </p:sp>
      <p:pic>
        <p:nvPicPr>
          <p:cNvPr id="2050" name="Picture 2" descr="Image result for chromosome">
            <a:extLst>
              <a:ext uri="{FF2B5EF4-FFF2-40B4-BE49-F238E27FC236}">
                <a16:creationId xmlns:a16="http://schemas.microsoft.com/office/drawing/2014/main" id="{3499F620-D471-4C27-BD82-4FE5906587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682"/>
          <a:stretch/>
        </p:blipFill>
        <p:spPr bwMode="auto">
          <a:xfrm>
            <a:off x="0" y="1122363"/>
            <a:ext cx="217297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chromosome">
            <a:extLst>
              <a:ext uri="{FF2B5EF4-FFF2-40B4-BE49-F238E27FC236}">
                <a16:creationId xmlns:a16="http://schemas.microsoft.com/office/drawing/2014/main" id="{685E9D8E-C5BA-4A12-8FC5-BD7C15F92D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87"/>
          <a:stretch/>
        </p:blipFill>
        <p:spPr bwMode="auto">
          <a:xfrm>
            <a:off x="9775190" y="990283"/>
            <a:ext cx="2416810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441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7308-A494-495E-AF10-A9288EF6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sz="6000" dirty="0"/>
              <a:t>THE </a:t>
            </a:r>
            <a:r>
              <a:rPr lang="en-SG" sz="6000" dirty="0" err="1"/>
              <a:t>aDNA</a:t>
            </a:r>
            <a:r>
              <a:rPr lang="en-SG" sz="6000" dirty="0"/>
              <a:t> REVOLUTION</a:t>
            </a:r>
          </a:p>
        </p:txBody>
      </p:sp>
      <p:pic>
        <p:nvPicPr>
          <p:cNvPr id="1026" name="Picture 2" descr="Image result for david reich">
            <a:extLst>
              <a:ext uri="{FF2B5EF4-FFF2-40B4-BE49-F238E27FC236}">
                <a16:creationId xmlns:a16="http://schemas.microsoft.com/office/drawing/2014/main" id="{F4EAE3F5-1E19-4652-AB04-C0A370376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065" y="1995731"/>
            <a:ext cx="3205565" cy="352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who we are and how we got here">
            <a:extLst>
              <a:ext uri="{FF2B5EF4-FFF2-40B4-BE49-F238E27FC236}">
                <a16:creationId xmlns:a16="http://schemas.microsoft.com/office/drawing/2014/main" id="{9A809F91-B887-4FC4-BAD2-06095AD38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341" y="1995731"/>
            <a:ext cx="2336039" cy="352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massive migration yamnaya indo european languages">
            <a:extLst>
              <a:ext uri="{FF2B5EF4-FFF2-40B4-BE49-F238E27FC236}">
                <a16:creationId xmlns:a16="http://schemas.microsoft.com/office/drawing/2014/main" id="{B34A7370-C02A-4DCF-BF80-07D8315FF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5091" y="1995731"/>
            <a:ext cx="2087922" cy="2834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massive migration yamnaya indo european languages">
            <a:extLst>
              <a:ext uri="{FF2B5EF4-FFF2-40B4-BE49-F238E27FC236}">
                <a16:creationId xmlns:a16="http://schemas.microsoft.com/office/drawing/2014/main" id="{A131033A-0866-44E9-BB29-D4885353B4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2982" y="1690688"/>
            <a:ext cx="2440818" cy="418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990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7308-A494-495E-AF10-A9288EF6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sz="6000" dirty="0"/>
              <a:t>THE ROLE OF AMATEURS</a:t>
            </a:r>
          </a:p>
        </p:txBody>
      </p:sp>
      <p:pic>
        <p:nvPicPr>
          <p:cNvPr id="3074" name="Picture 2" descr="Image result for 23andme logo">
            <a:extLst>
              <a:ext uri="{FF2B5EF4-FFF2-40B4-BE49-F238E27FC236}">
                <a16:creationId xmlns:a16="http://schemas.microsoft.com/office/drawing/2014/main" id="{C6E354A0-AFDE-49A9-B9FB-68CEAE860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040" y="1986168"/>
            <a:ext cx="2187687" cy="218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ancestryDNA">
            <a:extLst>
              <a:ext uri="{FF2B5EF4-FFF2-40B4-BE49-F238E27FC236}">
                <a16:creationId xmlns:a16="http://schemas.microsoft.com/office/drawing/2014/main" id="{82987E02-ABEF-4A43-A617-B06859F29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008" y="3574807"/>
            <a:ext cx="4500992" cy="2533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1F48DE4-7ABD-4E40-A219-B5E99FFA8F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01" t="19111" r="10999" b="5778"/>
          <a:stretch/>
        </p:blipFill>
        <p:spPr>
          <a:xfrm>
            <a:off x="4145279" y="1765074"/>
            <a:ext cx="4503993" cy="2408781"/>
          </a:xfrm>
          <a:prstGeom prst="rect">
            <a:avLst/>
          </a:prstGeom>
        </p:spPr>
      </p:pic>
      <p:pic>
        <p:nvPicPr>
          <p:cNvPr id="3078" name="Picture 6" descr="Image result for eurogenes blog">
            <a:extLst>
              <a:ext uri="{FF2B5EF4-FFF2-40B4-BE49-F238E27FC236}">
                <a16:creationId xmlns:a16="http://schemas.microsoft.com/office/drawing/2014/main" id="{AFDC1B9F-1BDA-4526-83F0-8CFCFB8D1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9272" y="4064793"/>
            <a:ext cx="3461448" cy="2440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415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7308-A494-495E-AF10-A9288EF6F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G" sz="6000" dirty="0"/>
              <a:t>‘</a:t>
            </a:r>
            <a:r>
              <a:rPr lang="en-SG" sz="6000" dirty="0" err="1"/>
              <a:t>nMonte.R</a:t>
            </a:r>
            <a:r>
              <a:rPr lang="en-SG" sz="6000" dirty="0"/>
              <a:t>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E28632-0CA6-4427-9FCC-52C62BF0C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3" t="15408" r="45667" b="9481"/>
          <a:stretch/>
        </p:blipFill>
        <p:spPr>
          <a:xfrm>
            <a:off x="124684" y="1838960"/>
            <a:ext cx="4000155" cy="3281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8FF528-4D20-4B8C-A2F9-7896DED129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18222" r="39667" b="6519"/>
          <a:stretch/>
        </p:blipFill>
        <p:spPr>
          <a:xfrm>
            <a:off x="4329580" y="3048000"/>
            <a:ext cx="3869540" cy="328168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943B69-5C28-425D-9178-95EA490700E7}"/>
              </a:ext>
            </a:extLst>
          </p:cNvPr>
          <p:cNvSpPr/>
          <p:nvPr/>
        </p:nvSpPr>
        <p:spPr>
          <a:xfrm>
            <a:off x="8405085" y="1690688"/>
            <a:ext cx="378691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Lithuanian:lithuania3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SG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"Motala_HG:I0012" 28.7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"Kotias:KK1" 26.7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SG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Loschbour:Loschbour</a:t>
            </a: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20.75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"Anatolia_Neolithic:I1579" 19.2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"Samara_HG:I0124" 4.65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"Nganasan:ADR00504" 0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"Paniya:PNYD9" 0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"Yoruba:HGDP00928" 0</a:t>
            </a:r>
            <a:br>
              <a:rPr lang="en-SG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SG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distance_abs</a:t>
            </a: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=0.025956 / </a:t>
            </a:r>
            <a:r>
              <a:rPr lang="en-SG" b="0" i="0" dirty="0" err="1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distance_euc</a:t>
            </a:r>
            <a:r>
              <a:rPr lang="en-SG" b="0" i="0" dirty="0">
                <a:solidFill>
                  <a:srgbClr val="444444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=0.006227</a:t>
            </a:r>
            <a:endParaRPr lang="en-SG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606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BB767-5FB8-4F9D-8D66-DFEFB0890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SG" sz="6000" dirty="0">
                <a:solidFill>
                  <a:prstClr val="black"/>
                </a:solidFill>
              </a:rPr>
              <a:t>‘</a:t>
            </a:r>
            <a:r>
              <a:rPr lang="en-SG" sz="6000" dirty="0" err="1">
                <a:solidFill>
                  <a:prstClr val="black"/>
                </a:solidFill>
              </a:rPr>
              <a:t>nMonte.R</a:t>
            </a:r>
            <a:r>
              <a:rPr lang="en-SG" sz="6000" dirty="0">
                <a:solidFill>
                  <a:prstClr val="black"/>
                </a:solidFill>
              </a:rPr>
              <a:t>’</a:t>
            </a: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8BA4E-6402-45E1-B89C-FB6E721009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sz="3600" dirty="0"/>
              <a:t>Slow and computationally inefficient</a:t>
            </a:r>
          </a:p>
          <a:p>
            <a:pPr lvl="1"/>
            <a:r>
              <a:rPr lang="en-SG" sz="3200" dirty="0"/>
              <a:t>Minutes for one run</a:t>
            </a:r>
          </a:p>
          <a:p>
            <a:pPr marL="457200" lvl="1" indent="0">
              <a:buNone/>
            </a:pPr>
            <a:endParaRPr lang="en-SG" sz="3200" dirty="0"/>
          </a:p>
          <a:p>
            <a:r>
              <a:rPr lang="en-SG" sz="3600" dirty="0"/>
              <a:t>Monte Carlo method</a:t>
            </a:r>
          </a:p>
          <a:p>
            <a:pPr lvl="1"/>
            <a:r>
              <a:rPr lang="en-SG" sz="3200" dirty="0"/>
              <a:t>Not robust</a:t>
            </a:r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97429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ap asia topographic">
            <a:extLst>
              <a:ext uri="{FF2B5EF4-FFF2-40B4-BE49-F238E27FC236}">
                <a16:creationId xmlns:a16="http://schemas.microsoft.com/office/drawing/2014/main" id="{F8433326-CE5A-478C-B031-EF0B5D7BF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DC3B2514-89CE-465D-8A01-C366FEE5E82E}"/>
              </a:ext>
            </a:extLst>
          </p:cNvPr>
          <p:cNvSpPr/>
          <p:nvPr/>
        </p:nvSpPr>
        <p:spPr>
          <a:xfrm>
            <a:off x="5638800" y="1950720"/>
            <a:ext cx="304800" cy="289560"/>
          </a:xfrm>
          <a:prstGeom prst="ellipse">
            <a:avLst/>
          </a:prstGeom>
          <a:solidFill>
            <a:srgbClr val="31F61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112BF72-16C1-400C-8209-4EB730E0603A}"/>
              </a:ext>
            </a:extLst>
          </p:cNvPr>
          <p:cNvSpPr/>
          <p:nvPr/>
        </p:nvSpPr>
        <p:spPr>
          <a:xfrm>
            <a:off x="7665720" y="2560320"/>
            <a:ext cx="304800" cy="289560"/>
          </a:xfrm>
          <a:prstGeom prst="ellipse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FC57549-8915-4582-9150-FF832329532B}"/>
              </a:ext>
            </a:extLst>
          </p:cNvPr>
          <p:cNvSpPr/>
          <p:nvPr/>
        </p:nvSpPr>
        <p:spPr>
          <a:xfrm>
            <a:off x="10317480" y="5989320"/>
            <a:ext cx="304800" cy="289560"/>
          </a:xfrm>
          <a:prstGeom prst="ellipse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B8FA028-968D-4A01-8EA4-914C9BE1FA6A}"/>
              </a:ext>
            </a:extLst>
          </p:cNvPr>
          <p:cNvSpPr/>
          <p:nvPr/>
        </p:nvSpPr>
        <p:spPr>
          <a:xfrm>
            <a:off x="3870960" y="4373880"/>
            <a:ext cx="304800" cy="289560"/>
          </a:xfrm>
          <a:prstGeom prst="ellipse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1B2A113-350C-4F33-B089-11FB19E65B00}"/>
              </a:ext>
            </a:extLst>
          </p:cNvPr>
          <p:cNvSpPr/>
          <p:nvPr/>
        </p:nvSpPr>
        <p:spPr>
          <a:xfrm>
            <a:off x="5623560" y="4770120"/>
            <a:ext cx="304800" cy="289560"/>
          </a:xfrm>
          <a:prstGeom prst="ellipse">
            <a:avLst/>
          </a:prstGeom>
          <a:solidFill>
            <a:srgbClr val="1601E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FA45E88-8BAD-4862-A709-1AA14C758424}"/>
              </a:ext>
            </a:extLst>
          </p:cNvPr>
          <p:cNvSpPr/>
          <p:nvPr/>
        </p:nvSpPr>
        <p:spPr>
          <a:xfrm>
            <a:off x="5775960" y="4328161"/>
            <a:ext cx="304800" cy="289560"/>
          </a:xfrm>
          <a:prstGeom prst="ellipse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81D4D4E-A1E9-4B2D-9ACB-1CE99654A3F0}"/>
              </a:ext>
            </a:extLst>
          </p:cNvPr>
          <p:cNvSpPr/>
          <p:nvPr/>
        </p:nvSpPr>
        <p:spPr>
          <a:xfrm>
            <a:off x="5120640" y="4038601"/>
            <a:ext cx="304800" cy="289560"/>
          </a:xfrm>
          <a:prstGeom prst="ellipse">
            <a:avLst/>
          </a:prstGeom>
          <a:solidFill>
            <a:srgbClr val="10941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6391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turkic languages">
            <a:extLst>
              <a:ext uri="{FF2B5EF4-FFF2-40B4-BE49-F238E27FC236}">
                <a16:creationId xmlns:a16="http://schemas.microsoft.com/office/drawing/2014/main" id="{BA5008D3-006E-4F57-9B5A-6F3F3B8B45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00050"/>
            <a:ext cx="10668000" cy="605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867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mongolic languages">
            <a:extLst>
              <a:ext uri="{FF2B5EF4-FFF2-40B4-BE49-F238E27FC236}">
                <a16:creationId xmlns:a16="http://schemas.microsoft.com/office/drawing/2014/main" id="{41288449-55E3-4752-A855-00E6D87D8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4" y="0"/>
            <a:ext cx="544274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ungusic languages">
            <a:extLst>
              <a:ext uri="{FF2B5EF4-FFF2-40B4-BE49-F238E27FC236}">
                <a16:creationId xmlns:a16="http://schemas.microsoft.com/office/drawing/2014/main" id="{B9BA8599-387F-4904-87D8-64E744959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208" y="3429000"/>
            <a:ext cx="4602955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60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sino-tibetan languages">
            <a:extLst>
              <a:ext uri="{FF2B5EF4-FFF2-40B4-BE49-F238E27FC236}">
                <a16:creationId xmlns:a16="http://schemas.microsoft.com/office/drawing/2014/main" id="{C8A333B9-CA85-46AE-A216-AD41CD5E5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812" y="436346"/>
            <a:ext cx="3496132" cy="2726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Image result for indosphere">
            <a:extLst>
              <a:ext uri="{FF2B5EF4-FFF2-40B4-BE49-F238E27FC236}">
                <a16:creationId xmlns:a16="http://schemas.microsoft.com/office/drawing/2014/main" id="{86F7149A-852C-4064-96FA-14CC25FF0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2434" y="0"/>
            <a:ext cx="5583258" cy="4170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malayo-polynesian">
            <a:extLst>
              <a:ext uri="{FF2B5EF4-FFF2-40B4-BE49-F238E27FC236}">
                <a16:creationId xmlns:a16="http://schemas.microsoft.com/office/drawing/2014/main" id="{3F681B50-AD45-4773-B178-D82CF6571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0501" y="2860206"/>
            <a:ext cx="5121034" cy="373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2006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44</Words>
  <Application>Microsoft Office PowerPoint</Application>
  <PresentationFormat>Widescreen</PresentationFormat>
  <Paragraphs>15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Office Theme</vt:lpstr>
      <vt:lpstr>Introducing PCADMIX</vt:lpstr>
      <vt:lpstr>THE aDNA REVOLUTION</vt:lpstr>
      <vt:lpstr>THE ROLE OF AMATEURS</vt:lpstr>
      <vt:lpstr>‘nMonte.R’</vt:lpstr>
      <vt:lpstr>‘nMonte.R’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PCADMIX</dc:title>
  <dc:creator>Tian Chen Zeng</dc:creator>
  <cp:lastModifiedBy>Tian Chen Zeng</cp:lastModifiedBy>
  <cp:revision>5</cp:revision>
  <dcterms:created xsi:type="dcterms:W3CDTF">2018-06-05T03:53:11Z</dcterms:created>
  <dcterms:modified xsi:type="dcterms:W3CDTF">2018-06-05T04:46:30Z</dcterms:modified>
</cp:coreProperties>
</file>

<file path=docProps/thumbnail.jpeg>
</file>